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6D134E-3C70-4D4C-8252-DA90AB3FC849}" type="datetimeFigureOut">
              <a:rPr lang="en-US" smtClean="0"/>
              <a:pPr/>
              <a:t>20-Dec-22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6D134E-3C70-4D4C-8252-DA90AB3FC849}" type="datetimeFigureOut">
              <a:rPr lang="en-US" smtClean="0"/>
              <a:pPr/>
              <a:t>20-Dec-22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6D134E-3C70-4D4C-8252-DA90AB3FC849}" type="datetimeFigureOut">
              <a:rPr lang="en-US" smtClean="0"/>
              <a:pPr/>
              <a:t>20-Dec-22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6D134E-3C70-4D4C-8252-DA90AB3FC849}" type="datetimeFigureOut">
              <a:rPr lang="en-US" smtClean="0"/>
              <a:pPr/>
              <a:t>20-Dec-22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D134E-3C70-4D4C-8252-DA90AB3FC849}" type="datetimeFigureOut">
              <a:rPr lang="en-US" smtClean="0"/>
              <a:pPr/>
              <a:t>20-Dec-22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6D134E-3C70-4D4C-8252-DA90AB3FC849}" type="datetimeFigureOut">
              <a:rPr lang="en-US" smtClean="0"/>
              <a:pPr/>
              <a:t>20-Dec-22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6D134E-3C70-4D4C-8252-DA90AB3FC849}" type="datetimeFigureOut">
              <a:rPr lang="en-US" smtClean="0"/>
              <a:pPr/>
              <a:t>20-Dec-22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6D134E-3C70-4D4C-8252-DA90AB3FC849}" type="datetimeFigureOut">
              <a:rPr lang="en-US" smtClean="0"/>
              <a:pPr/>
              <a:t>20-Dec-22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D134E-3C70-4D4C-8252-DA90AB3FC849}" type="datetimeFigureOut">
              <a:rPr lang="en-US" smtClean="0"/>
              <a:pPr/>
              <a:t>20-Dec-22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D134E-3C70-4D4C-8252-DA90AB3FC849}" type="datetimeFigureOut">
              <a:rPr lang="en-US" smtClean="0"/>
              <a:pPr/>
              <a:t>20-Dec-22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D134E-3C70-4D4C-8252-DA90AB3FC849}" type="datetimeFigureOut">
              <a:rPr lang="en-US" smtClean="0"/>
              <a:pPr/>
              <a:t>20-Dec-22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AB5E1-6F2B-4FDD-A019-EFDADB75F7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6D134E-3C70-4D4C-8252-DA90AB3FC849}" type="datetimeFigureOut">
              <a:rPr lang="en-US" smtClean="0"/>
              <a:pPr/>
              <a:t>20-Dec-22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AB5E1-6F2B-4FDD-A019-EFDADB75F7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wikipedia.org/wiki/Henry_Louis_Vivian_Derozi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Presidency_College,_Kolkata" TargetMode="External"/><Relationship Id="rId2" Type="http://schemas.openxmlformats.org/officeDocument/2006/relationships/hyperlink" Target="https://en.wikipedia.org/wiki/Freethought" TargetMode="External"/><Relationship Id="rId1" Type="http://schemas.openxmlformats.org/officeDocument/2006/relationships/slideLayout" Target="../slideLayouts/slideLayout2.xml"/><Relationship Id="rId5" Type="http://schemas.openxmlformats.org/officeDocument/2006/relationships/hyperlink" Target="https://en.wikipedia.org/wiki/Henry_Louis_Vivian_Derozio" TargetMode="External"/><Relationship Id="rId4" Type="http://schemas.openxmlformats.org/officeDocument/2006/relationships/hyperlink" Target="https://en.wikipedia.org/wiki/Kolkata"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Rasik_Krishna_Mallick" TargetMode="External"/><Relationship Id="rId3" Type="http://schemas.openxmlformats.org/officeDocument/2006/relationships/hyperlink" Target="https://en.wikipedia.org/wiki/Krishna_Mohan_Banerjee" TargetMode="External"/><Relationship Id="rId7" Type="http://schemas.openxmlformats.org/officeDocument/2006/relationships/hyperlink" Target="https://en.wikipedia.org/wiki/Ramtanu_Lahiri" TargetMode="External"/><Relationship Id="rId2" Type="http://schemas.openxmlformats.org/officeDocument/2006/relationships/hyperlink" Target="https://en.wikipedia.org/wiki/Hara_Chandra_Ghosh" TargetMode="External"/><Relationship Id="rId1" Type="http://schemas.openxmlformats.org/officeDocument/2006/relationships/slideLayout" Target="../slideLayouts/slideLayout2.xml"/><Relationship Id="rId6" Type="http://schemas.openxmlformats.org/officeDocument/2006/relationships/hyperlink" Target="https://en.wikipedia.org/wiki/Ramgopal_Ghosh" TargetMode="External"/><Relationship Id="rId5" Type="http://schemas.openxmlformats.org/officeDocument/2006/relationships/hyperlink" Target="https://en.wikipedia.org/wiki/Radhanath_Sikdar" TargetMode="External"/><Relationship Id="rId4" Type="http://schemas.openxmlformats.org/officeDocument/2006/relationships/hyperlink" Target="https://en.wikipedia.org/wiki/Peary_Chand_Mitr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cottish_Church_College" TargetMode="External"/><Relationship Id="rId2" Type="http://schemas.openxmlformats.org/officeDocument/2006/relationships/hyperlink" Target="https://en.wikipedia.org/wiki/Alexander_Duff_(missionary)" TargetMode="External"/><Relationship Id="rId1" Type="http://schemas.openxmlformats.org/officeDocument/2006/relationships/slideLayout" Target="../slideLayouts/slideLayout2.xml"/><Relationship Id="rId5" Type="http://schemas.openxmlformats.org/officeDocument/2006/relationships/hyperlink" Target="https://en.wikipedia.org/wiki/Brajendra_Nath_Seal" TargetMode="External"/><Relationship Id="rId4" Type="http://schemas.openxmlformats.org/officeDocument/2006/relationships/hyperlink" Target="https://en.wikipedia.org/wiki/Lal_Behari_De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Adam_Smith" TargetMode="External"/><Relationship Id="rId2" Type="http://schemas.openxmlformats.org/officeDocument/2006/relationships/hyperlink" Target="https://en.wikipedia.org/wiki/Jeremy_Bentham" TargetMode="External"/><Relationship Id="rId1" Type="http://schemas.openxmlformats.org/officeDocument/2006/relationships/slideLayout" Target="../slideLayouts/slideLayout2.xml"/><Relationship Id="rId5" Type="http://schemas.openxmlformats.org/officeDocument/2006/relationships/hyperlink" Target="https://en.wikipedia.org/wiki/Bengal_Renaissance" TargetMode="External"/><Relationship Id="rId4" Type="http://schemas.openxmlformats.org/officeDocument/2006/relationships/hyperlink" Target="https://en.wikipedia.org/wiki/David_Ricardo"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Peary_Chand_Mitra" TargetMode="External"/><Relationship Id="rId3" Type="http://schemas.openxmlformats.org/officeDocument/2006/relationships/hyperlink" Target="https://en.wikipedia.org/wiki/Krishna_Mohan_Banerjee" TargetMode="External"/><Relationship Id="rId7" Type="http://schemas.openxmlformats.org/officeDocument/2006/relationships/hyperlink" Target="https://en.wikipedia.org/wiki/Ramtanu_Lahiri" TargetMode="External"/><Relationship Id="rId2" Type="http://schemas.openxmlformats.org/officeDocument/2006/relationships/hyperlink" Target="https://en.wikipedia.org/wiki/Rasik_Krishna_Mallick" TargetMode="External"/><Relationship Id="rId1" Type="http://schemas.openxmlformats.org/officeDocument/2006/relationships/slideLayout" Target="../slideLayouts/slideLayout2.xml"/><Relationship Id="rId6" Type="http://schemas.openxmlformats.org/officeDocument/2006/relationships/hyperlink" Target="https://en.wikipedia.org/wiki/Hara_Chandra_Ghosh" TargetMode="External"/><Relationship Id="rId5" Type="http://schemas.openxmlformats.org/officeDocument/2006/relationships/hyperlink" Target="https://en.wikipedia.org/wiki/Radhanath_Sikdar" TargetMode="External"/><Relationship Id="rId4" Type="http://schemas.openxmlformats.org/officeDocument/2006/relationships/hyperlink" Target="https://en.wikipedia.org/wiki/Ramgopal_Ghosh"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Radhanath_Sikdar" TargetMode="External"/><Relationship Id="rId3" Type="http://schemas.openxmlformats.org/officeDocument/2006/relationships/hyperlink" Target="https://en.wikipedia.org/wiki/Hara_Chandra_Ghosh" TargetMode="External"/><Relationship Id="rId7" Type="http://schemas.openxmlformats.org/officeDocument/2006/relationships/hyperlink" Target="https://en.wikipedia.org/wiki/Peary_Chand_Mitra" TargetMode="External"/><Relationship Id="rId2" Type="http://schemas.openxmlformats.org/officeDocument/2006/relationships/hyperlink" Target="https://en.wikipedia.org/wiki/Krishna_Mohan_Banerjee" TargetMode="External"/><Relationship Id="rId1" Type="http://schemas.openxmlformats.org/officeDocument/2006/relationships/slideLayout" Target="../slideLayouts/slideLayout2.xml"/><Relationship Id="rId6" Type="http://schemas.openxmlformats.org/officeDocument/2006/relationships/hyperlink" Target="https://en.wikipedia.org/wiki/Rasik_Krishna_Mallick" TargetMode="External"/><Relationship Id="rId5" Type="http://schemas.openxmlformats.org/officeDocument/2006/relationships/hyperlink" Target="https://en.wikipedia.org/wiki/Ramtanu_Lahiri" TargetMode="External"/><Relationship Id="rId4" Type="http://schemas.openxmlformats.org/officeDocument/2006/relationships/hyperlink" Target="https://en.wikipedia.org/wiki/Ramgopal_Ghosh"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a:solidFill>
                  <a:srgbClr val="C00000"/>
                </a:solidFill>
              </a:rPr>
              <a:t>Young Bengal</a:t>
            </a:r>
            <a:br>
              <a:rPr lang="en-US" sz="5400" dirty="0">
                <a:solidFill>
                  <a:srgbClr val="C00000"/>
                </a:solidFill>
              </a:rPr>
            </a:br>
            <a:endParaRPr lang="en-US" sz="5400" dirty="0">
              <a:solidFill>
                <a:srgbClr val="C00000"/>
              </a:solidFill>
            </a:endParaRPr>
          </a:p>
        </p:txBody>
      </p:sp>
      <p:sp>
        <p:nvSpPr>
          <p:cNvPr id="3" name="Subtitle 2"/>
          <p:cNvSpPr>
            <a:spLocks noGrp="1"/>
          </p:cNvSpPr>
          <p:nvPr>
            <p:ph type="subTitle" idx="1"/>
          </p:nvPr>
        </p:nvSpPr>
        <p:spPr/>
        <p:txBody>
          <a:bodyPr/>
          <a:lstStyle/>
          <a:p>
            <a:r>
              <a:rPr lang="en-US" dirty="0" smtClean="0">
                <a:solidFill>
                  <a:srgbClr val="00B050"/>
                </a:solidFill>
              </a:rPr>
              <a:t>SEMESTER-V(HONS.)</a:t>
            </a:r>
          </a:p>
          <a:p>
            <a:r>
              <a:rPr lang="en-US" dirty="0" smtClean="0">
                <a:solidFill>
                  <a:srgbClr val="00B050"/>
                </a:solidFill>
              </a:rPr>
              <a:t>DSE-II</a:t>
            </a:r>
          </a:p>
          <a:p>
            <a:r>
              <a:rPr lang="en-US" dirty="0" smtClean="0">
                <a:solidFill>
                  <a:srgbClr val="00B050"/>
                </a:solidFill>
              </a:rPr>
              <a:t>TAPASI MAITRA</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143000"/>
          </a:xfrm>
        </p:spPr>
        <p:txBody>
          <a:bodyPr>
            <a:normAutofit fontScale="90000"/>
          </a:bodyPr>
          <a:lstStyle/>
          <a:p>
            <a:r>
              <a:rPr lang="en-US" dirty="0" smtClean="0"/>
              <a:t/>
            </a:r>
            <a:br>
              <a:rPr lang="en-US" dirty="0" smtClean="0"/>
            </a:br>
            <a:r>
              <a:rPr lang="en-US" dirty="0" smtClean="0">
                <a:hlinkClick r:id="rId2" tooltip="Henry Louis Vivian Derozio"/>
              </a:rPr>
              <a:t>Henry </a:t>
            </a:r>
            <a:r>
              <a:rPr lang="en-US" dirty="0">
                <a:hlinkClick r:id="rId2" tooltip="Henry Louis Vivian Derozio"/>
              </a:rPr>
              <a:t>Louis Vivian </a:t>
            </a:r>
            <a:r>
              <a:rPr lang="en-US" dirty="0" err="1">
                <a:hlinkClick r:id="rId2" tooltip="Henry Louis Vivian Derozio"/>
              </a:rPr>
              <a:t>Derozio</a:t>
            </a:r>
            <a:r>
              <a:rPr lang="en-US" dirty="0" smtClean="0"/>
              <a:t/>
            </a:r>
            <a:br>
              <a:rPr lang="en-US" dirty="0" smtClean="0"/>
            </a:br>
            <a:endParaRPr lang="en-US" dirty="0"/>
          </a:p>
        </p:txBody>
      </p:sp>
      <p:pic>
        <p:nvPicPr>
          <p:cNvPr id="1026" name="Picture 2" descr="F:\Henry_Louis_Vivian_Derozio_photo.jpg"/>
          <p:cNvPicPr>
            <a:picLocks noGrp="1" noChangeAspect="1" noChangeArrowheads="1"/>
          </p:cNvPicPr>
          <p:nvPr>
            <p:ph idx="1"/>
          </p:nvPr>
        </p:nvPicPr>
        <p:blipFill>
          <a:blip r:embed="rId3"/>
          <a:srcRect/>
          <a:stretch>
            <a:fillRect/>
          </a:stretch>
        </p:blipFill>
        <p:spPr bwMode="auto">
          <a:xfrm>
            <a:off x="1828800" y="1371600"/>
            <a:ext cx="5113627" cy="4724400"/>
          </a:xfrm>
          <a:prstGeom prst="rect">
            <a:avLst/>
          </a:prstGeom>
          <a:noFill/>
        </p:spPr>
      </p:pic>
      <p:sp>
        <p:nvSpPr>
          <p:cNvPr id="5" name="Rectangle 4"/>
          <p:cNvSpPr/>
          <p:nvPr/>
        </p:nvSpPr>
        <p:spPr>
          <a:xfrm>
            <a:off x="3352800" y="6172200"/>
            <a:ext cx="1932901" cy="523220"/>
          </a:xfrm>
          <a:prstGeom prst="rect">
            <a:avLst/>
          </a:prstGeom>
        </p:spPr>
        <p:txBody>
          <a:bodyPr wrap="square">
            <a:spAutoFit/>
          </a:bodyPr>
          <a:lstStyle/>
          <a:p>
            <a:r>
              <a:rPr lang="en-US" sz="2800" dirty="0" smtClean="0"/>
              <a:t>Founder</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C00000"/>
                </a:solidFill>
              </a:rPr>
              <a:t>The </a:t>
            </a:r>
            <a:r>
              <a:rPr lang="en-US" b="1" dirty="0">
                <a:solidFill>
                  <a:srgbClr val="C00000"/>
                </a:solidFill>
              </a:rPr>
              <a:t>Young Bengal</a:t>
            </a:r>
            <a:r>
              <a:rPr lang="en-US" dirty="0">
                <a:solidFill>
                  <a:srgbClr val="C00000"/>
                </a:solidFill>
              </a:rPr>
              <a:t> was a group of Bengali </a:t>
            </a:r>
            <a:r>
              <a:rPr lang="en-US" dirty="0">
                <a:solidFill>
                  <a:srgbClr val="C00000"/>
                </a:solidFill>
                <a:hlinkClick r:id="rId2" tooltip="Freethought"/>
              </a:rPr>
              <a:t>free thinkers</a:t>
            </a:r>
            <a:r>
              <a:rPr lang="en-US" dirty="0">
                <a:solidFill>
                  <a:srgbClr val="C00000"/>
                </a:solidFill>
              </a:rPr>
              <a:t> emerging from </a:t>
            </a:r>
            <a:r>
              <a:rPr lang="en-US" dirty="0">
                <a:solidFill>
                  <a:srgbClr val="C00000"/>
                </a:solidFill>
                <a:hlinkClick r:id="rId3" tooltip="Presidency College, Kolkata"/>
              </a:rPr>
              <a:t>Hindu College</a:t>
            </a:r>
            <a:r>
              <a:rPr lang="en-US" dirty="0">
                <a:solidFill>
                  <a:srgbClr val="C00000"/>
                </a:solidFill>
              </a:rPr>
              <a:t>, </a:t>
            </a:r>
            <a:r>
              <a:rPr lang="en-US" dirty="0">
                <a:solidFill>
                  <a:srgbClr val="C00000"/>
                </a:solidFill>
                <a:hlinkClick r:id="rId4" tooltip="Kolkata"/>
              </a:rPr>
              <a:t>Calcutta</a:t>
            </a:r>
            <a:r>
              <a:rPr lang="en-US" dirty="0" smtClean="0">
                <a:solidFill>
                  <a:srgbClr val="C00000"/>
                </a:solidFill>
              </a:rPr>
              <a:t>.</a:t>
            </a:r>
          </a:p>
          <a:p>
            <a:endParaRPr lang="en-US" dirty="0">
              <a:solidFill>
                <a:srgbClr val="C00000"/>
              </a:solidFill>
            </a:endParaRPr>
          </a:p>
          <a:p>
            <a:r>
              <a:rPr lang="en-US" dirty="0" smtClean="0">
                <a:solidFill>
                  <a:srgbClr val="C00000"/>
                </a:solidFill>
              </a:rPr>
              <a:t> </a:t>
            </a:r>
            <a:r>
              <a:rPr lang="en-US" dirty="0">
                <a:solidFill>
                  <a:srgbClr val="C00000"/>
                </a:solidFill>
              </a:rPr>
              <a:t>They were also known as </a:t>
            </a:r>
            <a:r>
              <a:rPr lang="en-US" b="1" dirty="0" err="1">
                <a:solidFill>
                  <a:srgbClr val="C00000"/>
                </a:solidFill>
              </a:rPr>
              <a:t>Derozians</a:t>
            </a:r>
            <a:r>
              <a:rPr lang="en-US" dirty="0">
                <a:solidFill>
                  <a:srgbClr val="C00000"/>
                </a:solidFill>
              </a:rPr>
              <a:t>, after their firebrand teacher at Hindu College, </a:t>
            </a:r>
            <a:r>
              <a:rPr lang="en-US" dirty="0">
                <a:solidFill>
                  <a:srgbClr val="C00000"/>
                </a:solidFill>
                <a:hlinkClick r:id="rId5" tooltip="Henry Louis Vivian Derozio"/>
              </a:rPr>
              <a:t>Henry Louis Vivian </a:t>
            </a:r>
            <a:r>
              <a:rPr lang="en-US" dirty="0" err="1">
                <a:solidFill>
                  <a:srgbClr val="C00000"/>
                </a:solidFill>
                <a:hlinkClick r:id="rId5" tooltip="Henry Louis Vivian Derozio"/>
              </a:rPr>
              <a:t>Derozio</a:t>
            </a:r>
            <a:r>
              <a:rPr lang="en-US" dirty="0">
                <a:solidFill>
                  <a:srgbClr val="C00000"/>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Derozians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err="1" smtClean="0"/>
              <a:t>Dakshinaranjan</a:t>
            </a:r>
            <a:r>
              <a:rPr lang="en-US" dirty="0" smtClean="0"/>
              <a:t> </a:t>
            </a:r>
            <a:r>
              <a:rPr lang="en-US" dirty="0" err="1" smtClean="0"/>
              <a:t>Mukherjee</a:t>
            </a:r>
            <a:endParaRPr lang="en-US" dirty="0" smtClean="0"/>
          </a:p>
          <a:p>
            <a:r>
              <a:rPr lang="en-US" dirty="0" smtClean="0"/>
              <a:t> H</a:t>
            </a:r>
            <a:r>
              <a:rPr lang="en-US" dirty="0" smtClean="0">
                <a:hlinkClick r:id="rId2" tooltip="Hara Chandra Ghosh"/>
              </a:rPr>
              <a:t>ara </a:t>
            </a:r>
            <a:r>
              <a:rPr lang="en-US" dirty="0">
                <a:hlinkClick r:id="rId2" tooltip="Hara Chandra Ghosh"/>
              </a:rPr>
              <a:t>Chandra </a:t>
            </a:r>
            <a:r>
              <a:rPr lang="en-US" dirty="0" err="1">
                <a:hlinkClick r:id="rId2" tooltip="Hara Chandra Ghosh"/>
              </a:rPr>
              <a:t>Ghosh</a:t>
            </a:r>
            <a:r>
              <a:rPr lang="en-US" dirty="0" smtClean="0"/>
              <a:t> </a:t>
            </a:r>
          </a:p>
          <a:p>
            <a:r>
              <a:rPr lang="en-US" dirty="0" smtClean="0"/>
              <a:t> </a:t>
            </a:r>
            <a:r>
              <a:rPr lang="en-US" dirty="0">
                <a:hlinkClick r:id="rId3" tooltip="Krishna Mohan Banerjee"/>
              </a:rPr>
              <a:t>Krishna Mohan </a:t>
            </a:r>
            <a:r>
              <a:rPr lang="en-US" dirty="0" err="1">
                <a:hlinkClick r:id="rId3" tooltip="Krishna Mohan Banerjee"/>
              </a:rPr>
              <a:t>Banerjee</a:t>
            </a:r>
            <a:r>
              <a:rPr lang="en-US" dirty="0" smtClean="0"/>
              <a:t> </a:t>
            </a:r>
          </a:p>
          <a:p>
            <a:r>
              <a:rPr lang="en-US" dirty="0" smtClean="0"/>
              <a:t> </a:t>
            </a:r>
            <a:r>
              <a:rPr lang="en-US" dirty="0">
                <a:hlinkClick r:id="rId4" tooltip="Peary Chand Mitra"/>
              </a:rPr>
              <a:t>Peary </a:t>
            </a:r>
            <a:r>
              <a:rPr lang="en-US" dirty="0" err="1">
                <a:hlinkClick r:id="rId4" tooltip="Peary Chand Mitra"/>
              </a:rPr>
              <a:t>Chand</a:t>
            </a:r>
            <a:r>
              <a:rPr lang="en-US" dirty="0">
                <a:hlinkClick r:id="rId4" tooltip="Peary Chand Mitra"/>
              </a:rPr>
              <a:t> </a:t>
            </a:r>
            <a:r>
              <a:rPr lang="en-US" dirty="0" err="1">
                <a:hlinkClick r:id="rId4" tooltip="Peary Chand Mitra"/>
              </a:rPr>
              <a:t>Mitra</a:t>
            </a:r>
            <a:r>
              <a:rPr lang="en-US" dirty="0" smtClean="0"/>
              <a:t> </a:t>
            </a:r>
          </a:p>
          <a:p>
            <a:r>
              <a:rPr lang="en-US" dirty="0" smtClean="0"/>
              <a:t> </a:t>
            </a:r>
            <a:r>
              <a:rPr lang="en-US" dirty="0" err="1">
                <a:hlinkClick r:id="rId5" tooltip="Radhanath Sikdar"/>
              </a:rPr>
              <a:t>Radhanath</a:t>
            </a:r>
            <a:r>
              <a:rPr lang="en-US" dirty="0">
                <a:hlinkClick r:id="rId5" tooltip="Radhanath Sikdar"/>
              </a:rPr>
              <a:t> </a:t>
            </a:r>
            <a:r>
              <a:rPr lang="en-US" dirty="0" err="1">
                <a:hlinkClick r:id="rId5" tooltip="Radhanath Sikdar"/>
              </a:rPr>
              <a:t>Sikdar</a:t>
            </a:r>
            <a:r>
              <a:rPr lang="en-US" dirty="0" smtClean="0"/>
              <a:t> </a:t>
            </a:r>
          </a:p>
          <a:p>
            <a:r>
              <a:rPr lang="en-US" dirty="0" smtClean="0"/>
              <a:t> </a:t>
            </a:r>
            <a:r>
              <a:rPr lang="en-US" dirty="0" err="1">
                <a:hlinkClick r:id="rId6" tooltip="Ramgopal Ghosh"/>
              </a:rPr>
              <a:t>Ramgopal</a:t>
            </a:r>
            <a:r>
              <a:rPr lang="en-US" dirty="0">
                <a:hlinkClick r:id="rId6" tooltip="Ramgopal Ghosh"/>
              </a:rPr>
              <a:t> </a:t>
            </a:r>
            <a:r>
              <a:rPr lang="en-US" dirty="0" err="1" smtClean="0">
                <a:hlinkClick r:id="rId6" tooltip="Ramgopal Ghosh"/>
              </a:rPr>
              <a:t>Ghosh</a:t>
            </a:r>
            <a:endParaRPr lang="en-US" dirty="0" smtClean="0"/>
          </a:p>
          <a:p>
            <a:r>
              <a:rPr lang="en-US" dirty="0" err="1" smtClean="0">
                <a:hlinkClick r:id="rId7" tooltip="Ramtanu Lahiri"/>
              </a:rPr>
              <a:t>Ramtanu</a:t>
            </a:r>
            <a:r>
              <a:rPr lang="en-US" dirty="0" smtClean="0">
                <a:hlinkClick r:id="rId7" tooltip="Ramtanu Lahiri"/>
              </a:rPr>
              <a:t> </a:t>
            </a:r>
            <a:r>
              <a:rPr lang="en-US" dirty="0" err="1">
                <a:hlinkClick r:id="rId7" tooltip="Ramtanu Lahiri"/>
              </a:rPr>
              <a:t>Lahiri</a:t>
            </a:r>
            <a:r>
              <a:rPr lang="en-US" dirty="0" smtClean="0"/>
              <a:t> </a:t>
            </a:r>
          </a:p>
          <a:p>
            <a:r>
              <a:rPr lang="en-US" dirty="0" err="1" smtClean="0">
                <a:hlinkClick r:id="rId8" tooltip="Rasik Krishna Mallick"/>
              </a:rPr>
              <a:t>Rasik</a:t>
            </a:r>
            <a:r>
              <a:rPr lang="en-US" dirty="0" smtClean="0">
                <a:hlinkClick r:id="rId8" tooltip="Rasik Krishna Mallick"/>
              </a:rPr>
              <a:t> </a:t>
            </a:r>
            <a:r>
              <a:rPr lang="en-US" dirty="0">
                <a:hlinkClick r:id="rId8" tooltip="Rasik Krishna Mallick"/>
              </a:rPr>
              <a:t>Krishna </a:t>
            </a:r>
            <a:r>
              <a:rPr lang="en-US" dirty="0" err="1">
                <a:hlinkClick r:id="rId8" tooltip="Rasik Krishna Mallick"/>
              </a:rPr>
              <a:t>Mallick</a:t>
            </a:r>
            <a:r>
              <a:rPr lang="en-US" dirty="0" smtClean="0"/>
              <a:t> </a:t>
            </a:r>
          </a:p>
          <a:p>
            <a:r>
              <a:rPr lang="en-US" dirty="0" smtClean="0"/>
              <a:t> Sib Chandra Deb</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solidFill>
                  <a:srgbClr val="C00000"/>
                </a:solidFill>
              </a:rPr>
              <a:t>The Young Bengal Movement peripherally included Christians such as Reverend </a:t>
            </a:r>
            <a:r>
              <a:rPr lang="en-US" dirty="0">
                <a:solidFill>
                  <a:srgbClr val="C00000"/>
                </a:solidFill>
                <a:hlinkClick r:id="rId2" tooltip="Alexander Duff (missionary)"/>
              </a:rPr>
              <a:t>Alexander Duff</a:t>
            </a:r>
            <a:r>
              <a:rPr lang="en-US" dirty="0">
                <a:solidFill>
                  <a:srgbClr val="C00000"/>
                </a:solidFill>
              </a:rPr>
              <a:t> (1809–1878), who founded the </a:t>
            </a:r>
            <a:r>
              <a:rPr lang="en-US" dirty="0">
                <a:solidFill>
                  <a:srgbClr val="C00000"/>
                </a:solidFill>
                <a:hlinkClick r:id="rId3" tooltip="Scottish Church College"/>
              </a:rPr>
              <a:t>General Assembly's Institution</a:t>
            </a:r>
            <a:r>
              <a:rPr lang="en-US" dirty="0">
                <a:solidFill>
                  <a:srgbClr val="C00000"/>
                </a:solidFill>
              </a:rPr>
              <a:t>, and his students like </a:t>
            </a:r>
            <a:r>
              <a:rPr lang="en-US" dirty="0" err="1">
                <a:solidFill>
                  <a:srgbClr val="C00000"/>
                </a:solidFill>
                <a:hlinkClick r:id="rId4" tooltip="Lal Behari Dey"/>
              </a:rPr>
              <a:t>Lal</a:t>
            </a:r>
            <a:r>
              <a:rPr lang="en-US" dirty="0">
                <a:solidFill>
                  <a:srgbClr val="C00000"/>
                </a:solidFill>
                <a:hlinkClick r:id="rId4" tooltip="Lal Behari Dey"/>
              </a:rPr>
              <a:t> </a:t>
            </a:r>
            <a:r>
              <a:rPr lang="en-US" dirty="0" err="1">
                <a:solidFill>
                  <a:srgbClr val="C00000"/>
                </a:solidFill>
                <a:hlinkClick r:id="rId4" tooltip="Lal Behari Dey"/>
              </a:rPr>
              <a:t>Behari</a:t>
            </a:r>
            <a:r>
              <a:rPr lang="en-US" dirty="0">
                <a:solidFill>
                  <a:srgbClr val="C00000"/>
                </a:solidFill>
                <a:hlinkClick r:id="rId4" tooltip="Lal Behari Dey"/>
              </a:rPr>
              <a:t> </a:t>
            </a:r>
            <a:r>
              <a:rPr lang="en-US" dirty="0" err="1">
                <a:solidFill>
                  <a:srgbClr val="C00000"/>
                </a:solidFill>
                <a:hlinkClick r:id="rId4" tooltip="Lal Behari Dey"/>
              </a:rPr>
              <a:t>Dey</a:t>
            </a:r>
            <a:r>
              <a:rPr lang="en-US" dirty="0">
                <a:solidFill>
                  <a:srgbClr val="C00000"/>
                </a:solidFill>
              </a:rPr>
              <a:t> (1824–1892), who went on to renounce Hinduism</a:t>
            </a:r>
            <a:r>
              <a:rPr lang="en-US" dirty="0" smtClean="0">
                <a:solidFill>
                  <a:srgbClr val="C00000"/>
                </a:solidFill>
              </a:rPr>
              <a:t>.</a:t>
            </a:r>
          </a:p>
          <a:p>
            <a:r>
              <a:rPr lang="en-US" dirty="0" smtClean="0">
                <a:solidFill>
                  <a:srgbClr val="C00000"/>
                </a:solidFill>
              </a:rPr>
              <a:t> </a:t>
            </a:r>
            <a:r>
              <a:rPr lang="en-US" dirty="0">
                <a:solidFill>
                  <a:srgbClr val="C00000"/>
                </a:solidFill>
              </a:rPr>
              <a:t>Latter-day inheritors of the legacy of the Young Bengal Movement include scholars like </a:t>
            </a:r>
            <a:r>
              <a:rPr lang="en-US" dirty="0" err="1">
                <a:solidFill>
                  <a:srgbClr val="C00000"/>
                </a:solidFill>
                <a:hlinkClick r:id="rId5" tooltip="Brajendra Nath Seal"/>
              </a:rPr>
              <a:t>Brajendra</a:t>
            </a:r>
            <a:r>
              <a:rPr lang="en-US" dirty="0">
                <a:solidFill>
                  <a:srgbClr val="C00000"/>
                </a:solidFill>
                <a:hlinkClick r:id="rId5" tooltip="Brajendra Nath Seal"/>
              </a:rPr>
              <a:t> </a:t>
            </a:r>
            <a:r>
              <a:rPr lang="en-US" dirty="0" err="1">
                <a:solidFill>
                  <a:srgbClr val="C00000"/>
                </a:solidFill>
                <a:hlinkClick r:id="rId5" tooltip="Brajendra Nath Seal"/>
              </a:rPr>
              <a:t>Nath</a:t>
            </a:r>
            <a:r>
              <a:rPr lang="en-US" dirty="0">
                <a:solidFill>
                  <a:srgbClr val="C00000"/>
                </a:solidFill>
                <a:hlinkClick r:id="rId5" tooltip="Brajendra Nath Seal"/>
              </a:rPr>
              <a:t> Seal</a:t>
            </a:r>
            <a:r>
              <a:rPr lang="en-US" dirty="0">
                <a:solidFill>
                  <a:srgbClr val="C00000"/>
                </a:solidFill>
              </a:rPr>
              <a:t> (1864–1938), who went on to be one of the leading theologians and thinkers of the </a:t>
            </a:r>
            <a:r>
              <a:rPr lang="en-US" dirty="0" err="1">
                <a:solidFill>
                  <a:srgbClr val="C00000"/>
                </a:solidFill>
              </a:rPr>
              <a:t>Brahmo</a:t>
            </a:r>
            <a:r>
              <a:rPr lang="en-US" dirty="0">
                <a:solidFill>
                  <a:srgbClr val="C00000"/>
                </a:solidFill>
              </a:rPr>
              <a:t> </a:t>
            </a:r>
            <a:r>
              <a:rPr lang="en-US" dirty="0" err="1">
                <a:solidFill>
                  <a:srgbClr val="C00000"/>
                </a:solidFill>
              </a:rPr>
              <a:t>Samaj</a:t>
            </a:r>
            <a:r>
              <a:rPr lang="en-US" dirty="0">
                <a:solidFill>
                  <a:srgbClr val="C00000"/>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C00000"/>
                </a:solidFill>
              </a:rPr>
              <a:t>The </a:t>
            </a:r>
            <a:r>
              <a:rPr lang="en-US" dirty="0" err="1">
                <a:solidFill>
                  <a:srgbClr val="C00000"/>
                </a:solidFill>
              </a:rPr>
              <a:t>Derozians</a:t>
            </a:r>
            <a:r>
              <a:rPr lang="en-US" dirty="0">
                <a:solidFill>
                  <a:srgbClr val="C00000"/>
                </a:solidFill>
              </a:rPr>
              <a:t> however failed to have a long term impact. </a:t>
            </a:r>
            <a:r>
              <a:rPr lang="en-US" dirty="0" err="1">
                <a:solidFill>
                  <a:srgbClr val="C00000"/>
                </a:solidFill>
              </a:rPr>
              <a:t>Derozio</a:t>
            </a:r>
            <a:r>
              <a:rPr lang="en-US" dirty="0">
                <a:solidFill>
                  <a:srgbClr val="C00000"/>
                </a:solidFill>
              </a:rPr>
              <a:t> was removed from the Hindu college in 1831 because of radicalism</a:t>
            </a:r>
            <a:r>
              <a:rPr lang="en-US" dirty="0" smtClean="0">
                <a:solidFill>
                  <a:srgbClr val="C00000"/>
                </a:solidFill>
              </a:rPr>
              <a:t>.</a:t>
            </a:r>
          </a:p>
          <a:p>
            <a:r>
              <a:rPr lang="en-US" dirty="0" smtClean="0">
                <a:solidFill>
                  <a:srgbClr val="C00000"/>
                </a:solidFill>
              </a:rPr>
              <a:t> </a:t>
            </a:r>
            <a:r>
              <a:rPr lang="en-US" dirty="0">
                <a:solidFill>
                  <a:srgbClr val="C00000"/>
                </a:solidFill>
              </a:rPr>
              <a:t>The main reason for their limited success was social conditions prevailing at that time which were not ripe for adoption of radical ideas. Further, they did not link masses through peasant causes.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C00000"/>
                </a:solidFill>
              </a:rPr>
              <a:t>Young Bengal followed classical economics and was composed of free traders who took inspiration from </a:t>
            </a:r>
            <a:r>
              <a:rPr lang="en-US" dirty="0">
                <a:solidFill>
                  <a:srgbClr val="C00000"/>
                </a:solidFill>
                <a:hlinkClick r:id="rId2" tooltip="Jeremy Bentham"/>
              </a:rPr>
              <a:t>Jeremy Bentham</a:t>
            </a:r>
            <a:r>
              <a:rPr lang="en-US" dirty="0">
                <a:solidFill>
                  <a:srgbClr val="C00000"/>
                </a:solidFill>
              </a:rPr>
              <a:t>, </a:t>
            </a:r>
            <a:r>
              <a:rPr lang="en-US" dirty="0">
                <a:solidFill>
                  <a:srgbClr val="C00000"/>
                </a:solidFill>
                <a:hlinkClick r:id="rId3" tooltip="Adam Smith"/>
              </a:rPr>
              <a:t>Adam Smith</a:t>
            </a:r>
            <a:r>
              <a:rPr lang="en-US" dirty="0">
                <a:solidFill>
                  <a:srgbClr val="C00000"/>
                </a:solidFill>
              </a:rPr>
              <a:t>, and </a:t>
            </a:r>
            <a:r>
              <a:rPr lang="en-US" dirty="0">
                <a:solidFill>
                  <a:srgbClr val="C00000"/>
                </a:solidFill>
                <a:hlinkClick r:id="rId4" tooltip="David Ricardo"/>
              </a:rPr>
              <a:t>David </a:t>
            </a:r>
            <a:r>
              <a:rPr lang="en-US" dirty="0" smtClean="0">
                <a:solidFill>
                  <a:srgbClr val="C00000"/>
                </a:solidFill>
                <a:hlinkClick r:id="rId4" tooltip="David Ricardo"/>
              </a:rPr>
              <a:t>Ricardo</a:t>
            </a:r>
            <a:endParaRPr lang="en-US" dirty="0" smtClean="0">
              <a:solidFill>
                <a:srgbClr val="C00000"/>
              </a:solidFill>
            </a:endParaRPr>
          </a:p>
          <a:p>
            <a:r>
              <a:rPr lang="en-US" dirty="0" err="1">
                <a:solidFill>
                  <a:srgbClr val="C00000"/>
                </a:solidFill>
              </a:rPr>
              <a:t>Derozio</a:t>
            </a:r>
            <a:r>
              <a:rPr lang="en-US" dirty="0">
                <a:solidFill>
                  <a:srgbClr val="C00000"/>
                </a:solidFill>
              </a:rPr>
              <a:t> and the Young Bengal group set two establishments and published journals that played a role in the </a:t>
            </a:r>
            <a:r>
              <a:rPr lang="en-US" dirty="0">
                <a:solidFill>
                  <a:srgbClr val="C00000"/>
                </a:solidFill>
                <a:hlinkClick r:id="rId5" tooltip="Bengal Renaissance"/>
              </a:rPr>
              <a:t>Bengal Renaissance</a:t>
            </a:r>
            <a:r>
              <a:rPr lang="en-US"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Academic Association</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err="1">
                <a:solidFill>
                  <a:srgbClr val="C00000"/>
                </a:solidFill>
              </a:rPr>
              <a:t>Derozio</a:t>
            </a:r>
            <a:r>
              <a:rPr lang="en-US" dirty="0">
                <a:solidFill>
                  <a:srgbClr val="C00000"/>
                </a:solidFill>
              </a:rPr>
              <a:t> joined Hindu College in 1826 and within a short period attracted students. The Academic Association was established in 1828 under the guidance of </a:t>
            </a:r>
            <a:r>
              <a:rPr lang="en-US" dirty="0" err="1">
                <a:solidFill>
                  <a:srgbClr val="C00000"/>
                </a:solidFill>
              </a:rPr>
              <a:t>Derozio</a:t>
            </a:r>
            <a:r>
              <a:rPr lang="en-US" dirty="0">
                <a:solidFill>
                  <a:srgbClr val="C00000"/>
                </a:solidFill>
              </a:rPr>
              <a:t> and settled down in </a:t>
            </a:r>
            <a:r>
              <a:rPr lang="en-US" dirty="0" err="1">
                <a:solidFill>
                  <a:srgbClr val="C00000"/>
                </a:solidFill>
              </a:rPr>
              <a:t>Maniktala</a:t>
            </a:r>
            <a:r>
              <a:rPr lang="en-US" dirty="0">
                <a:solidFill>
                  <a:srgbClr val="C00000"/>
                </a:solidFill>
              </a:rPr>
              <a:t>. </a:t>
            </a:r>
            <a:r>
              <a:rPr lang="en-US" dirty="0" err="1">
                <a:solidFill>
                  <a:srgbClr val="C00000"/>
                </a:solidFill>
              </a:rPr>
              <a:t>Derozio</a:t>
            </a:r>
            <a:r>
              <a:rPr lang="en-US" dirty="0">
                <a:solidFill>
                  <a:srgbClr val="C00000"/>
                </a:solidFill>
              </a:rPr>
              <a:t> was its president</a:t>
            </a:r>
            <a:r>
              <a:rPr lang="en-US" dirty="0" smtClean="0">
                <a:solidFill>
                  <a:srgbClr val="C00000"/>
                </a:solidFill>
              </a:rPr>
              <a:t>.</a:t>
            </a:r>
          </a:p>
          <a:p>
            <a:endParaRPr lang="en-US" dirty="0">
              <a:solidFill>
                <a:srgbClr val="C00000"/>
              </a:solidFill>
            </a:endParaRPr>
          </a:p>
          <a:p>
            <a:r>
              <a:rPr lang="en-US" dirty="0" smtClean="0">
                <a:solidFill>
                  <a:srgbClr val="C00000"/>
                </a:solidFill>
              </a:rPr>
              <a:t> </a:t>
            </a:r>
            <a:r>
              <a:rPr lang="en-US" dirty="0">
                <a:solidFill>
                  <a:srgbClr val="C00000"/>
                </a:solidFill>
              </a:rPr>
              <a:t>One of his students, </a:t>
            </a:r>
            <a:r>
              <a:rPr lang="en-US" dirty="0" err="1">
                <a:solidFill>
                  <a:srgbClr val="C00000"/>
                </a:solidFill>
              </a:rPr>
              <a:t>Uma</a:t>
            </a:r>
            <a:r>
              <a:rPr lang="en-US" dirty="0">
                <a:solidFill>
                  <a:srgbClr val="C00000"/>
                </a:solidFill>
              </a:rPr>
              <a:t> </a:t>
            </a:r>
            <a:r>
              <a:rPr lang="en-US" dirty="0" err="1">
                <a:solidFill>
                  <a:srgbClr val="C00000"/>
                </a:solidFill>
              </a:rPr>
              <a:t>Charan</a:t>
            </a:r>
            <a:r>
              <a:rPr lang="en-US" dirty="0">
                <a:solidFill>
                  <a:srgbClr val="C00000"/>
                </a:solidFill>
              </a:rPr>
              <a:t> </a:t>
            </a:r>
            <a:r>
              <a:rPr lang="en-US" dirty="0" err="1">
                <a:solidFill>
                  <a:srgbClr val="C00000"/>
                </a:solidFill>
              </a:rPr>
              <a:t>Basu</a:t>
            </a:r>
            <a:r>
              <a:rPr lang="en-US" dirty="0">
                <a:solidFill>
                  <a:srgbClr val="C00000"/>
                </a:solidFill>
              </a:rPr>
              <a:t>, was its secretary. The principal speakers in the association were: </a:t>
            </a:r>
            <a:r>
              <a:rPr lang="en-US" dirty="0" err="1">
                <a:solidFill>
                  <a:srgbClr val="C00000"/>
                </a:solidFill>
                <a:hlinkClick r:id="rId2" tooltip="Rasik Krishna Mallick"/>
              </a:rPr>
              <a:t>Rasik</a:t>
            </a:r>
            <a:r>
              <a:rPr lang="en-US" dirty="0">
                <a:solidFill>
                  <a:srgbClr val="C00000"/>
                </a:solidFill>
                <a:hlinkClick r:id="rId2" tooltip="Rasik Krishna Mallick"/>
              </a:rPr>
              <a:t> Krishna </a:t>
            </a:r>
            <a:r>
              <a:rPr lang="en-US" dirty="0" err="1">
                <a:solidFill>
                  <a:srgbClr val="C00000"/>
                </a:solidFill>
                <a:hlinkClick r:id="rId2" tooltip="Rasik Krishna Mallick"/>
              </a:rPr>
              <a:t>Mallick</a:t>
            </a:r>
            <a:r>
              <a:rPr lang="en-US" dirty="0">
                <a:solidFill>
                  <a:srgbClr val="C00000"/>
                </a:solidFill>
              </a:rPr>
              <a:t>, </a:t>
            </a:r>
            <a:r>
              <a:rPr lang="en-US" dirty="0">
                <a:solidFill>
                  <a:srgbClr val="C00000"/>
                </a:solidFill>
                <a:hlinkClick r:id="rId3" tooltip="Krishna Mohan Banerjee"/>
              </a:rPr>
              <a:t>Krishna Mohan </a:t>
            </a:r>
            <a:r>
              <a:rPr lang="en-US" dirty="0" err="1" smtClean="0">
                <a:solidFill>
                  <a:srgbClr val="C00000"/>
                </a:solidFill>
                <a:hlinkClick r:id="rId3" tooltip="Krishna Mohan Banerjee"/>
              </a:rPr>
              <a:t>Banerjee</a:t>
            </a:r>
            <a:r>
              <a:rPr lang="en-US" dirty="0" smtClean="0">
                <a:solidFill>
                  <a:srgbClr val="C00000"/>
                </a:solidFill>
              </a:rPr>
              <a:t>,</a:t>
            </a:r>
            <a:r>
              <a:rPr lang="en-US" baseline="30000" dirty="0">
                <a:solidFill>
                  <a:srgbClr val="C00000"/>
                </a:solidFill>
              </a:rPr>
              <a:t> </a:t>
            </a:r>
            <a:r>
              <a:rPr lang="en-US" dirty="0" err="1" smtClean="0">
                <a:solidFill>
                  <a:srgbClr val="C00000"/>
                </a:solidFill>
                <a:hlinkClick r:id="rId4" tooltip="Ramgopal Ghosh"/>
              </a:rPr>
              <a:t>Ramgopal</a:t>
            </a:r>
            <a:r>
              <a:rPr lang="en-US" dirty="0" smtClean="0">
                <a:solidFill>
                  <a:srgbClr val="C00000"/>
                </a:solidFill>
                <a:hlinkClick r:id="rId4" tooltip="Ramgopal Ghosh"/>
              </a:rPr>
              <a:t> </a:t>
            </a:r>
            <a:r>
              <a:rPr lang="en-US" dirty="0" err="1">
                <a:solidFill>
                  <a:srgbClr val="C00000"/>
                </a:solidFill>
                <a:hlinkClick r:id="rId4" tooltip="Ramgopal Ghosh"/>
              </a:rPr>
              <a:t>Ghosh</a:t>
            </a:r>
            <a:r>
              <a:rPr lang="en-US" dirty="0">
                <a:solidFill>
                  <a:srgbClr val="C00000"/>
                </a:solidFill>
              </a:rPr>
              <a:t>, </a:t>
            </a:r>
            <a:r>
              <a:rPr lang="en-US" dirty="0" err="1">
                <a:solidFill>
                  <a:srgbClr val="C00000"/>
                </a:solidFill>
                <a:hlinkClick r:id="rId5" tooltip="Radhanath Sikdar"/>
              </a:rPr>
              <a:t>Radhanath</a:t>
            </a:r>
            <a:r>
              <a:rPr lang="en-US" dirty="0">
                <a:solidFill>
                  <a:srgbClr val="C00000"/>
                </a:solidFill>
                <a:hlinkClick r:id="rId5" tooltip="Radhanath Sikdar"/>
              </a:rPr>
              <a:t> </a:t>
            </a:r>
            <a:r>
              <a:rPr lang="en-US" dirty="0" err="1">
                <a:solidFill>
                  <a:srgbClr val="C00000"/>
                </a:solidFill>
                <a:hlinkClick r:id="rId5" tooltip="Radhanath Sikdar"/>
              </a:rPr>
              <a:t>Sikdar</a:t>
            </a:r>
            <a:r>
              <a:rPr lang="en-US" dirty="0">
                <a:solidFill>
                  <a:srgbClr val="C00000"/>
                </a:solidFill>
              </a:rPr>
              <a:t>, </a:t>
            </a:r>
            <a:r>
              <a:rPr lang="en-US" dirty="0" err="1">
                <a:solidFill>
                  <a:srgbClr val="C00000"/>
                </a:solidFill>
              </a:rPr>
              <a:t>Dakshinaranjan</a:t>
            </a:r>
            <a:r>
              <a:rPr lang="en-US" dirty="0">
                <a:solidFill>
                  <a:srgbClr val="C00000"/>
                </a:solidFill>
              </a:rPr>
              <a:t> </a:t>
            </a:r>
            <a:r>
              <a:rPr lang="en-US" dirty="0" err="1">
                <a:solidFill>
                  <a:srgbClr val="C00000"/>
                </a:solidFill>
              </a:rPr>
              <a:t>Mukherjee</a:t>
            </a:r>
            <a:r>
              <a:rPr lang="en-US" dirty="0">
                <a:solidFill>
                  <a:srgbClr val="C00000"/>
                </a:solidFill>
              </a:rPr>
              <a:t>, and </a:t>
            </a:r>
            <a:r>
              <a:rPr lang="en-US" dirty="0">
                <a:solidFill>
                  <a:srgbClr val="C00000"/>
                </a:solidFill>
                <a:hlinkClick r:id="rId6" tooltip="Hara Chandra Ghosh"/>
              </a:rPr>
              <a:t>Hara Chandra </a:t>
            </a:r>
            <a:r>
              <a:rPr lang="en-US" dirty="0" err="1">
                <a:solidFill>
                  <a:srgbClr val="C00000"/>
                </a:solidFill>
                <a:hlinkClick r:id="rId6" tooltip="Hara Chandra Ghosh"/>
              </a:rPr>
              <a:t>Ghosh</a:t>
            </a:r>
            <a:r>
              <a:rPr lang="en-US" dirty="0">
                <a:solidFill>
                  <a:srgbClr val="C00000"/>
                </a:solidFill>
              </a:rPr>
              <a:t>. Amongst its </a:t>
            </a:r>
            <a:r>
              <a:rPr lang="en-US" dirty="0" err="1">
                <a:solidFill>
                  <a:srgbClr val="C00000"/>
                </a:solidFill>
              </a:rPr>
              <a:t>organisers</a:t>
            </a:r>
            <a:r>
              <a:rPr lang="en-US" dirty="0">
                <a:solidFill>
                  <a:srgbClr val="C00000"/>
                </a:solidFill>
              </a:rPr>
              <a:t> were </a:t>
            </a:r>
            <a:r>
              <a:rPr lang="en-US" dirty="0" err="1">
                <a:solidFill>
                  <a:srgbClr val="C00000"/>
                </a:solidFill>
                <a:hlinkClick r:id="rId7" tooltip="Ramtanu Lahiri"/>
              </a:rPr>
              <a:t>Ramtanu</a:t>
            </a:r>
            <a:r>
              <a:rPr lang="en-US" dirty="0">
                <a:solidFill>
                  <a:srgbClr val="C00000"/>
                </a:solidFill>
                <a:hlinkClick r:id="rId7" tooltip="Ramtanu Lahiri"/>
              </a:rPr>
              <a:t> </a:t>
            </a:r>
            <a:r>
              <a:rPr lang="en-US" dirty="0" err="1">
                <a:solidFill>
                  <a:srgbClr val="C00000"/>
                </a:solidFill>
                <a:hlinkClick r:id="rId7" tooltip="Ramtanu Lahiri"/>
              </a:rPr>
              <a:t>Lahiri</a:t>
            </a:r>
            <a:r>
              <a:rPr lang="en-US" dirty="0">
                <a:solidFill>
                  <a:srgbClr val="C00000"/>
                </a:solidFill>
              </a:rPr>
              <a:t>, Sib Chandra Deb and </a:t>
            </a:r>
            <a:r>
              <a:rPr lang="en-US" dirty="0">
                <a:solidFill>
                  <a:srgbClr val="C00000"/>
                </a:solidFill>
                <a:hlinkClick r:id="rId8" tooltip="Peary Chand Mitra"/>
              </a:rPr>
              <a:t>Peary </a:t>
            </a:r>
            <a:r>
              <a:rPr lang="en-US" dirty="0" err="1">
                <a:solidFill>
                  <a:srgbClr val="C00000"/>
                </a:solidFill>
                <a:hlinkClick r:id="rId8" tooltip="Peary Chand Mitra"/>
              </a:rPr>
              <a:t>Chand</a:t>
            </a:r>
            <a:r>
              <a:rPr lang="en-US" dirty="0">
                <a:solidFill>
                  <a:srgbClr val="C00000"/>
                </a:solidFill>
                <a:hlinkClick r:id="rId8" tooltip="Peary Chand Mitra"/>
              </a:rPr>
              <a:t> </a:t>
            </a:r>
            <a:r>
              <a:rPr lang="en-US" dirty="0" err="1">
                <a:solidFill>
                  <a:srgbClr val="C00000"/>
                </a:solidFill>
                <a:hlinkClick r:id="rId8" tooltip="Peary Chand Mitra"/>
              </a:rPr>
              <a:t>Mitra</a:t>
            </a:r>
            <a:r>
              <a:rPr lang="en-US" dirty="0">
                <a:solidFill>
                  <a:srgbClr val="C00000"/>
                </a:solidFill>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Prominent members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solidFill>
                  <a:srgbClr val="C00000"/>
                </a:solidFill>
                <a:hlinkClick r:id="rId2" tooltip="Krishna Mohan Banerjee"/>
              </a:rPr>
              <a:t>Krishna Mohan </a:t>
            </a:r>
            <a:r>
              <a:rPr lang="en-US" dirty="0" err="1" smtClean="0">
                <a:solidFill>
                  <a:srgbClr val="C00000"/>
                </a:solidFill>
                <a:hlinkClick r:id="rId2" tooltip="Krishna Mohan Banerjee"/>
              </a:rPr>
              <a:t>Banerjee</a:t>
            </a:r>
            <a:r>
              <a:rPr lang="en-US" dirty="0">
                <a:solidFill>
                  <a:srgbClr val="C00000"/>
                </a:solidFill>
              </a:rPr>
              <a:t> (1813–1885</a:t>
            </a:r>
            <a:r>
              <a:rPr lang="en-US" dirty="0" smtClean="0">
                <a:solidFill>
                  <a:srgbClr val="C00000"/>
                </a:solidFill>
              </a:rPr>
              <a:t>)</a:t>
            </a:r>
            <a:endParaRPr lang="en-US" dirty="0">
              <a:solidFill>
                <a:srgbClr val="C00000"/>
              </a:solidFill>
            </a:endParaRPr>
          </a:p>
          <a:p>
            <a:r>
              <a:rPr lang="en-US" dirty="0" err="1">
                <a:solidFill>
                  <a:srgbClr val="C00000"/>
                </a:solidFill>
              </a:rPr>
              <a:t>Tarachand</a:t>
            </a:r>
            <a:r>
              <a:rPr lang="en-US" dirty="0">
                <a:solidFill>
                  <a:srgbClr val="C00000"/>
                </a:solidFill>
              </a:rPr>
              <a:t> </a:t>
            </a:r>
            <a:r>
              <a:rPr lang="en-US" dirty="0" err="1">
                <a:solidFill>
                  <a:srgbClr val="C00000"/>
                </a:solidFill>
              </a:rPr>
              <a:t>Chakraborti</a:t>
            </a:r>
            <a:r>
              <a:rPr lang="en-US" dirty="0">
                <a:solidFill>
                  <a:srgbClr val="C00000"/>
                </a:solidFill>
              </a:rPr>
              <a:t> (</a:t>
            </a:r>
            <a:r>
              <a:rPr lang="en-US" dirty="0" smtClean="0">
                <a:solidFill>
                  <a:srgbClr val="C00000"/>
                </a:solidFill>
              </a:rPr>
              <a:t>1805–1855)</a:t>
            </a:r>
            <a:endParaRPr lang="en-US" dirty="0">
              <a:solidFill>
                <a:srgbClr val="C00000"/>
              </a:solidFill>
            </a:endParaRPr>
          </a:p>
          <a:p>
            <a:r>
              <a:rPr lang="en-US" dirty="0">
                <a:solidFill>
                  <a:srgbClr val="C00000"/>
                </a:solidFill>
              </a:rPr>
              <a:t>Sib Chandra Deb (1811–1890</a:t>
            </a:r>
            <a:r>
              <a:rPr lang="en-US" dirty="0" smtClean="0">
                <a:solidFill>
                  <a:srgbClr val="C00000"/>
                </a:solidFill>
              </a:rPr>
              <a:t>)</a:t>
            </a:r>
            <a:endParaRPr lang="en-US" dirty="0">
              <a:solidFill>
                <a:srgbClr val="C00000"/>
              </a:solidFill>
            </a:endParaRPr>
          </a:p>
          <a:p>
            <a:r>
              <a:rPr lang="en-US" dirty="0">
                <a:solidFill>
                  <a:srgbClr val="C00000"/>
                </a:solidFill>
                <a:hlinkClick r:id="rId3" tooltip="Hara Chandra Ghosh"/>
              </a:rPr>
              <a:t>Hara Chandra </a:t>
            </a:r>
            <a:r>
              <a:rPr lang="en-US" dirty="0" err="1">
                <a:solidFill>
                  <a:srgbClr val="C00000"/>
                </a:solidFill>
                <a:hlinkClick r:id="rId3" tooltip="Hara Chandra Ghosh"/>
              </a:rPr>
              <a:t>Ghosh</a:t>
            </a:r>
            <a:r>
              <a:rPr lang="en-US" dirty="0">
                <a:solidFill>
                  <a:srgbClr val="C00000"/>
                </a:solidFill>
              </a:rPr>
              <a:t> (</a:t>
            </a:r>
            <a:r>
              <a:rPr lang="en-US" dirty="0" smtClean="0">
                <a:solidFill>
                  <a:srgbClr val="C00000"/>
                </a:solidFill>
              </a:rPr>
              <a:t>1808–1868)</a:t>
            </a:r>
            <a:endParaRPr lang="en-US" dirty="0">
              <a:solidFill>
                <a:srgbClr val="C00000"/>
              </a:solidFill>
            </a:endParaRPr>
          </a:p>
          <a:p>
            <a:r>
              <a:rPr lang="en-US" dirty="0" err="1">
                <a:solidFill>
                  <a:srgbClr val="C00000"/>
                </a:solidFill>
                <a:hlinkClick r:id="rId4" tooltip="Ramgopal Ghosh"/>
              </a:rPr>
              <a:t>Ramgopal</a:t>
            </a:r>
            <a:r>
              <a:rPr lang="en-US" dirty="0">
                <a:solidFill>
                  <a:srgbClr val="C00000"/>
                </a:solidFill>
                <a:hlinkClick r:id="rId4" tooltip="Ramgopal Ghosh"/>
              </a:rPr>
              <a:t> </a:t>
            </a:r>
            <a:r>
              <a:rPr lang="en-US" dirty="0" err="1">
                <a:solidFill>
                  <a:srgbClr val="C00000"/>
                </a:solidFill>
                <a:hlinkClick r:id="rId4" tooltip="Ramgopal Ghosh"/>
              </a:rPr>
              <a:t>Ghosh</a:t>
            </a:r>
            <a:r>
              <a:rPr lang="en-US" dirty="0">
                <a:solidFill>
                  <a:srgbClr val="C00000"/>
                </a:solidFill>
              </a:rPr>
              <a:t> (</a:t>
            </a:r>
            <a:r>
              <a:rPr lang="en-US" dirty="0" smtClean="0">
                <a:solidFill>
                  <a:srgbClr val="C00000"/>
                </a:solidFill>
              </a:rPr>
              <a:t>1815–1868</a:t>
            </a:r>
            <a:endParaRPr lang="en-US" dirty="0">
              <a:solidFill>
                <a:srgbClr val="C00000"/>
              </a:solidFill>
            </a:endParaRPr>
          </a:p>
          <a:p>
            <a:r>
              <a:rPr lang="en-US" dirty="0" err="1">
                <a:solidFill>
                  <a:srgbClr val="C00000"/>
                </a:solidFill>
                <a:hlinkClick r:id="rId5" tooltip="Ramtanu Lahiri"/>
              </a:rPr>
              <a:t>Ramtanu</a:t>
            </a:r>
            <a:r>
              <a:rPr lang="en-US" dirty="0">
                <a:solidFill>
                  <a:srgbClr val="C00000"/>
                </a:solidFill>
                <a:hlinkClick r:id="rId5" tooltip="Ramtanu Lahiri"/>
              </a:rPr>
              <a:t> </a:t>
            </a:r>
            <a:r>
              <a:rPr lang="en-US" dirty="0" err="1">
                <a:solidFill>
                  <a:srgbClr val="C00000"/>
                </a:solidFill>
                <a:hlinkClick r:id="rId5" tooltip="Ramtanu Lahiri"/>
              </a:rPr>
              <a:t>Lahiri</a:t>
            </a:r>
            <a:r>
              <a:rPr lang="en-US" dirty="0">
                <a:solidFill>
                  <a:srgbClr val="C00000"/>
                </a:solidFill>
              </a:rPr>
              <a:t> (1813–1898</a:t>
            </a:r>
            <a:r>
              <a:rPr lang="en-US" dirty="0" smtClean="0">
                <a:solidFill>
                  <a:srgbClr val="C00000"/>
                </a:solidFill>
              </a:rPr>
              <a:t>) </a:t>
            </a:r>
            <a:endParaRPr lang="en-US" dirty="0">
              <a:solidFill>
                <a:srgbClr val="C00000"/>
              </a:solidFill>
            </a:endParaRPr>
          </a:p>
          <a:p>
            <a:r>
              <a:rPr lang="en-US" dirty="0" err="1">
                <a:solidFill>
                  <a:srgbClr val="C00000"/>
                </a:solidFill>
                <a:hlinkClick r:id="rId6" tooltip="Rasik Krishna Mallick"/>
              </a:rPr>
              <a:t>Rasik</a:t>
            </a:r>
            <a:r>
              <a:rPr lang="en-US" dirty="0">
                <a:solidFill>
                  <a:srgbClr val="C00000"/>
                </a:solidFill>
                <a:hlinkClick r:id="rId6" tooltip="Rasik Krishna Mallick"/>
              </a:rPr>
              <a:t> Krishna </a:t>
            </a:r>
            <a:r>
              <a:rPr lang="en-US" dirty="0" err="1">
                <a:solidFill>
                  <a:srgbClr val="C00000"/>
                </a:solidFill>
                <a:hlinkClick r:id="rId6" tooltip="Rasik Krishna Mallick"/>
              </a:rPr>
              <a:t>Mallick</a:t>
            </a:r>
            <a:r>
              <a:rPr lang="en-US" dirty="0">
                <a:solidFill>
                  <a:srgbClr val="C00000"/>
                </a:solidFill>
              </a:rPr>
              <a:t> (1810–1858</a:t>
            </a:r>
            <a:r>
              <a:rPr lang="en-US" dirty="0" smtClean="0">
                <a:solidFill>
                  <a:srgbClr val="C00000"/>
                </a:solidFill>
              </a:rPr>
              <a:t>)</a:t>
            </a:r>
            <a:endParaRPr lang="en-US" dirty="0">
              <a:solidFill>
                <a:srgbClr val="C00000"/>
              </a:solidFill>
            </a:endParaRPr>
          </a:p>
          <a:p>
            <a:r>
              <a:rPr lang="en-US" dirty="0">
                <a:solidFill>
                  <a:srgbClr val="C00000"/>
                </a:solidFill>
                <a:hlinkClick r:id="rId7" tooltip="Peary Chand Mitra"/>
              </a:rPr>
              <a:t>Peary </a:t>
            </a:r>
            <a:r>
              <a:rPr lang="en-US" dirty="0" err="1">
                <a:solidFill>
                  <a:srgbClr val="C00000"/>
                </a:solidFill>
                <a:hlinkClick r:id="rId7" tooltip="Peary Chand Mitra"/>
              </a:rPr>
              <a:t>Chand</a:t>
            </a:r>
            <a:r>
              <a:rPr lang="en-US" dirty="0">
                <a:solidFill>
                  <a:srgbClr val="C00000"/>
                </a:solidFill>
                <a:hlinkClick r:id="rId7" tooltip="Peary Chand Mitra"/>
              </a:rPr>
              <a:t> </a:t>
            </a:r>
            <a:r>
              <a:rPr lang="en-US" dirty="0" err="1">
                <a:solidFill>
                  <a:srgbClr val="C00000"/>
                </a:solidFill>
                <a:hlinkClick r:id="rId7" tooltip="Peary Chand Mitra"/>
              </a:rPr>
              <a:t>Mitra</a:t>
            </a:r>
            <a:r>
              <a:rPr lang="en-US" dirty="0">
                <a:solidFill>
                  <a:srgbClr val="C00000"/>
                </a:solidFill>
              </a:rPr>
              <a:t> (1814–1883</a:t>
            </a:r>
            <a:r>
              <a:rPr lang="en-US" dirty="0" smtClean="0">
                <a:solidFill>
                  <a:srgbClr val="C00000"/>
                </a:solidFill>
              </a:rPr>
              <a:t>)</a:t>
            </a:r>
            <a:endParaRPr lang="en-US" dirty="0">
              <a:solidFill>
                <a:srgbClr val="C00000"/>
              </a:solidFill>
            </a:endParaRPr>
          </a:p>
          <a:p>
            <a:r>
              <a:rPr lang="en-US" dirty="0" err="1">
                <a:solidFill>
                  <a:srgbClr val="C00000"/>
                </a:solidFill>
              </a:rPr>
              <a:t>Dakshinaranjan</a:t>
            </a:r>
            <a:r>
              <a:rPr lang="en-US" dirty="0">
                <a:solidFill>
                  <a:srgbClr val="C00000"/>
                </a:solidFill>
              </a:rPr>
              <a:t> </a:t>
            </a:r>
            <a:r>
              <a:rPr lang="en-US" dirty="0" err="1">
                <a:solidFill>
                  <a:srgbClr val="C00000"/>
                </a:solidFill>
              </a:rPr>
              <a:t>Mukherjee</a:t>
            </a:r>
            <a:r>
              <a:rPr lang="en-US" dirty="0">
                <a:solidFill>
                  <a:srgbClr val="C00000"/>
                </a:solidFill>
              </a:rPr>
              <a:t> (1818–1887</a:t>
            </a:r>
            <a:r>
              <a:rPr lang="en-US" dirty="0" smtClean="0">
                <a:solidFill>
                  <a:srgbClr val="C00000"/>
                </a:solidFill>
              </a:rPr>
              <a:t>)</a:t>
            </a:r>
            <a:endParaRPr lang="en-US" dirty="0">
              <a:solidFill>
                <a:srgbClr val="C00000"/>
              </a:solidFill>
            </a:endParaRPr>
          </a:p>
          <a:p>
            <a:r>
              <a:rPr lang="en-US" dirty="0" err="1">
                <a:solidFill>
                  <a:srgbClr val="C00000"/>
                </a:solidFill>
                <a:hlinkClick r:id="rId8" tooltip="Radhanath Sikdar"/>
              </a:rPr>
              <a:t>Radhanath</a:t>
            </a:r>
            <a:r>
              <a:rPr lang="en-US" dirty="0">
                <a:solidFill>
                  <a:srgbClr val="C00000"/>
                </a:solidFill>
                <a:hlinkClick r:id="rId8" tooltip="Radhanath Sikdar"/>
              </a:rPr>
              <a:t> </a:t>
            </a:r>
            <a:r>
              <a:rPr lang="en-US" dirty="0" err="1">
                <a:solidFill>
                  <a:srgbClr val="C00000"/>
                </a:solidFill>
                <a:hlinkClick r:id="rId8" tooltip="Radhanath Sikdar"/>
              </a:rPr>
              <a:t>Sikdar</a:t>
            </a:r>
            <a:r>
              <a:rPr lang="en-US" dirty="0">
                <a:solidFill>
                  <a:srgbClr val="C00000"/>
                </a:solidFill>
              </a:rPr>
              <a:t> (1813–1870)</a:t>
            </a:r>
          </a:p>
          <a:p>
            <a:endParaRPr lang="en-US"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164</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Young Bengal </vt:lpstr>
      <vt:lpstr> Henry Louis Vivian Derozio </vt:lpstr>
      <vt:lpstr>Slide 3</vt:lpstr>
      <vt:lpstr>Derozians</vt:lpstr>
      <vt:lpstr>Slide 5</vt:lpstr>
      <vt:lpstr>Slide 6</vt:lpstr>
      <vt:lpstr>Slide 7</vt:lpstr>
      <vt:lpstr>Academic Association </vt:lpstr>
      <vt:lpstr>Prominent members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Bengal </dc:title>
  <dc:creator>admin</dc:creator>
  <cp:lastModifiedBy>admin</cp:lastModifiedBy>
  <cp:revision>12</cp:revision>
  <dcterms:created xsi:type="dcterms:W3CDTF">2022-12-19T08:13:54Z</dcterms:created>
  <dcterms:modified xsi:type="dcterms:W3CDTF">2022-12-20T05:31:32Z</dcterms:modified>
</cp:coreProperties>
</file>